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Ligh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Montserrat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Light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Light-italic.fntdata"/><Relationship Id="rId25" Type="http://schemas.openxmlformats.org/officeDocument/2006/relationships/font" Target="fonts/MontserratLigh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c1343a762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dc1343a76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c1343a762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dc1343a76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c1343a76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dc1343a7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69773b408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b69773b4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c1343a762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dc1343a76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dc1343a762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gdc1343a76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c1343a762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dc1343a7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c1343a762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dc1343a7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c1343a762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dc1343a76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c1343a762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dc1343a76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c1343a762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dc1343a76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69773b408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b69773b4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1"/>
            <a:ext cx="4539900" cy="26970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b="0" i="0" sz="26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6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b="0" i="0" sz="2200" u="none" cap="none" strike="noStrik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24.gif"/><Relationship Id="rId10" Type="http://schemas.openxmlformats.org/officeDocument/2006/relationships/image" Target="../media/image39.gif"/><Relationship Id="rId9" Type="http://schemas.openxmlformats.org/officeDocument/2006/relationships/image" Target="../media/image40.gif"/><Relationship Id="rId5" Type="http://schemas.openxmlformats.org/officeDocument/2006/relationships/image" Target="../media/image38.gif"/><Relationship Id="rId6" Type="http://schemas.openxmlformats.org/officeDocument/2006/relationships/image" Target="../media/image34.gif"/><Relationship Id="rId7" Type="http://schemas.openxmlformats.org/officeDocument/2006/relationships/image" Target="../media/image26.gif"/><Relationship Id="rId8" Type="http://schemas.openxmlformats.org/officeDocument/2006/relationships/image" Target="../media/image3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27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43.png"/><Relationship Id="rId10" Type="http://schemas.openxmlformats.org/officeDocument/2006/relationships/image" Target="../media/image14.gif"/><Relationship Id="rId9" Type="http://schemas.openxmlformats.org/officeDocument/2006/relationships/image" Target="../media/image12.gif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41.png"/><Relationship Id="rId8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1.gif"/><Relationship Id="rId5" Type="http://schemas.openxmlformats.org/officeDocument/2006/relationships/image" Target="../media/image3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31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1023600" y="824827"/>
            <a:ext cx="70968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 </a:t>
            </a:r>
            <a:r>
              <a:rPr lang="en" sz="8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estimation </a:t>
            </a:r>
            <a:endParaRPr sz="8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1023600" y="2770604"/>
            <a:ext cx="7096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Andrea Nicolai</a:t>
            </a: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1233407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 Statistics 4 Physicists - Final project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5" y="762738"/>
            <a:ext cx="4418575" cy="394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2373275" y="40950"/>
            <a:ext cx="450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do we need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4479100" y="762750"/>
            <a:ext cx="3682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need a way to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relate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our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observable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(i.e. daily number of positive tests) to </a:t>
            </a:r>
            <a:r>
              <a:rPr b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when infections occurred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Hence: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4503700" y="1823763"/>
            <a:ext cx="3633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Make a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“past” Convolution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between the “reversed” new positive curve and the </a:t>
            </a:r>
            <a:r>
              <a:rPr i="1" lang="en">
                <a:solidFill>
                  <a:srgbClr val="93C4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delay+onset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distribution previously obtained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Right ankle adjustment, by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normalizing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the inferred infection wrt the </a:t>
            </a:r>
            <a:r>
              <a:rPr lang="en" sz="150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cumulative delay+onset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distribution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6200" y="2094499"/>
            <a:ext cx="1157801" cy="115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750" y="4055825"/>
            <a:ext cx="1932176" cy="10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1525" y="4055813"/>
            <a:ext cx="1932176" cy="1039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4"/>
          <p:cNvCxnSpPr>
            <a:stCxn id="146" idx="3"/>
            <a:endCxn id="147" idx="1"/>
          </p:cNvCxnSpPr>
          <p:nvPr/>
        </p:nvCxnSpPr>
        <p:spPr>
          <a:xfrm>
            <a:off x="6542926" y="4575437"/>
            <a:ext cx="548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/>
        </p:nvSpPr>
        <p:spPr>
          <a:xfrm>
            <a:off x="2402650" y="144500"/>
            <a:ext cx="450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Bayesian Model</a:t>
            </a:r>
            <a:endParaRPr>
              <a:solidFill>
                <a:srgbClr val="FF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325025" y="729500"/>
            <a:ext cx="345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Prior</a:t>
            </a:r>
            <a:endParaRPr>
              <a:solidFill>
                <a:srgbClr val="FF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204225" y="2053900"/>
            <a:ext cx="345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Likelihood</a:t>
            </a:r>
            <a:endParaRPr>
              <a:solidFill>
                <a:srgbClr val="FF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325025" y="1251350"/>
            <a:ext cx="61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Assumption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Rt distributes as a Gaussian with parameters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Step size is found from literature to be equal to 0.03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6612800" y="1100925"/>
            <a:ext cx="2248200" cy="70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mathcal{N}(R_{t-1}, step)" id="158" name="Google Shape;15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375" y="1264229"/>
            <a:ext cx="2209051" cy="3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/>
        </p:nvSpPr>
        <p:spPr>
          <a:xfrm>
            <a:off x="289525" y="2659025"/>
            <a:ext cx="776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Poisson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the number of today’s inferred infections follows a Poisson 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Whose parameter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λ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is the expected number of infections, given a certain Rt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6373400" y="729500"/>
            <a:ext cx="272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Gaussian Random Walk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3235450" y="857425"/>
            <a:ext cx="2839200" cy="38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(R_t | R_{t-1}) = \mathcal{N}(R_{t-1}, \sigma_{step}) " id="162" name="Google Shape;16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825" y="961621"/>
            <a:ext cx="2770199" cy="2484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3346600" y="1949500"/>
            <a:ext cx="2209200" cy="79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(k|\lambda) = \frac{\lambda^k e^{-\lambda}}{k!}" id="164" name="Google Shape;16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3785" y="1991100"/>
            <a:ext cx="2083090" cy="7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5"/>
          <p:cNvSpPr/>
          <p:nvPr/>
        </p:nvSpPr>
        <p:spPr>
          <a:xfrm>
            <a:off x="579950" y="3160850"/>
            <a:ext cx="74253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 txBox="1"/>
          <p:nvPr/>
        </p:nvSpPr>
        <p:spPr>
          <a:xfrm>
            <a:off x="60400" y="3918338"/>
            <a:ext cx="345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Posterior</a:t>
            </a:r>
            <a:endParaRPr>
              <a:solidFill>
                <a:srgbClr val="FF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118325" y="4483375"/>
            <a:ext cx="2605500" cy="5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(R_1 | k_1) \propto P(R_1) \cdot \mathcal{L}(k_1 | R_1)" id="168" name="Google Shape;16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638" y="4646674"/>
            <a:ext cx="2488875" cy="2070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/>
          <p:nvPr/>
        </p:nvSpPr>
        <p:spPr>
          <a:xfrm>
            <a:off x="3347875" y="4483375"/>
            <a:ext cx="5005500" cy="5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(R_2 | k_1, k_2) \propto P(R_2) \mathcal{L}(k_2 | R_2) = \sum_{R_1} P(R_1 | k_1) \cdot P(R_2 | R_1) \mathcal{L}(k_2 | R_2)" id="170" name="Google Shape;17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7875" y="4557375"/>
            <a:ext cx="5005502" cy="406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5"/>
          <p:cNvCxnSpPr>
            <a:stCxn id="167" idx="3"/>
            <a:endCxn id="170" idx="1"/>
          </p:cNvCxnSpPr>
          <p:nvPr/>
        </p:nvCxnSpPr>
        <p:spPr>
          <a:xfrm>
            <a:off x="2723825" y="4738825"/>
            <a:ext cx="624000" cy="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15"/>
          <p:cNvSpPr txBox="1"/>
          <p:nvPr/>
        </p:nvSpPr>
        <p:spPr>
          <a:xfrm>
            <a:off x="1088825" y="4286825"/>
            <a:ext cx="6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 = 1</a:t>
            </a: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5361125" y="4289475"/>
            <a:ext cx="6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 = 2</a:t>
            </a: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4" name="Google Shape;174;p15"/>
          <p:cNvCxnSpPr/>
          <p:nvPr/>
        </p:nvCxnSpPr>
        <p:spPr>
          <a:xfrm>
            <a:off x="8353375" y="4727875"/>
            <a:ext cx="6723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5"/>
          <p:cNvSpPr txBox="1"/>
          <p:nvPr/>
        </p:nvSpPr>
        <p:spPr>
          <a:xfrm>
            <a:off x="8377525" y="4246475"/>
            <a:ext cx="6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 = ...</a:t>
            </a: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328825" y="3488900"/>
            <a:ext cx="8614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Where </a:t>
            </a:r>
            <a:r>
              <a:rPr i="1" lang="en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k_t</a:t>
            </a:r>
            <a:r>
              <a:rPr lang="en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is the number of infected individuals at time </a:t>
            </a:r>
            <a:r>
              <a:rPr i="1" lang="en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</a:t>
            </a:r>
            <a:r>
              <a:rPr lang="en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and γ distributes as the 1/generation times distribution, θ varying according to Gaussian Random Walk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\lambda = k_{t-1}e^{\gamma(R_t -1)} \longrightarrow I(t+\tau) \approx I(t) e^{\gamma(R_t -1)} = I(t)e^\theta" id="177" name="Google Shape;1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000" y="3234675"/>
            <a:ext cx="5293901" cy="28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 = \gamma(R_t - 1)" id="178" name="Google Shape;17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26587" y="3252150"/>
            <a:ext cx="1431213" cy="2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2402650" y="92725"/>
            <a:ext cx="450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>
              <a:solidFill>
                <a:srgbClr val="FF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5" name="Google Shape;1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200" y="640650"/>
            <a:ext cx="6658426" cy="41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17"/>
          <p:cNvSpPr txBox="1"/>
          <p:nvPr/>
        </p:nvSpPr>
        <p:spPr>
          <a:xfrm>
            <a:off x="2299075" y="84100"/>
            <a:ext cx="507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Results </a:t>
            </a: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a comparison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92" name="Google Shape;1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25" y="1203537"/>
            <a:ext cx="4434026" cy="27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250" y="597100"/>
            <a:ext cx="4434028" cy="406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569575" y="2260075"/>
            <a:ext cx="7807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Improve the bayesian model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Likelihood: use other distributions, modelling the process differently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assumed perfect tests (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100%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sensitivity and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100%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specificity)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assumed that every infected shows symptoms (not true…)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assumed every infected is to be tested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Introduce new compartments, thus new rates, for example including Exposed class and improving the linearization techniques.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Introduce the dependence of the observable on the number of tests performed (i.e. include “exposure”)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2402650" y="92725"/>
            <a:ext cx="450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>
              <a:solidFill>
                <a:srgbClr val="FF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569575" y="914800"/>
            <a:ext cx="768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have used Bayesian inference to estimate Rt, using Bettencourt &amp; Ribeiro 2008  method.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112200" y="547175"/>
            <a:ext cx="362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we have done</a:t>
            </a:r>
            <a:endParaRPr sz="800">
              <a:solidFill>
                <a:srgbClr val="FF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569575" y="1767475"/>
            <a:ext cx="362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can be done next</a:t>
            </a:r>
            <a:endParaRPr sz="800">
              <a:solidFill>
                <a:srgbClr val="FF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19"/>
          <p:cNvSpPr txBox="1"/>
          <p:nvPr>
            <p:ph idx="4294967295" type="ctrTitle"/>
          </p:nvPr>
        </p:nvSpPr>
        <p:spPr>
          <a:xfrm>
            <a:off x="-304975" y="1867200"/>
            <a:ext cx="4008600" cy="1789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</a:pPr>
            <a:r>
              <a:rPr b="1" lang="en" sz="4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1" sz="4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</a:pPr>
            <a:r>
              <a:rPr b="1" lang="en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attention </a:t>
            </a:r>
            <a:endParaRPr b="1" i="0" sz="1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/>
        </p:nvSpPr>
        <p:spPr>
          <a:xfrm>
            <a:off x="4898550" y="2384150"/>
            <a:ext cx="3573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Why </a:t>
            </a:r>
            <a:r>
              <a:rPr lang="en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 </a:t>
            </a:r>
            <a:r>
              <a:rPr b="1" lang="en" sz="2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Rt </a:t>
            </a:r>
            <a:r>
              <a:rPr lang="en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important?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" name="Google Shape;32;p6"/>
          <p:cNvSpPr txBox="1"/>
          <p:nvPr/>
        </p:nvSpPr>
        <p:spPr>
          <a:xfrm>
            <a:off x="3579550" y="112175"/>
            <a:ext cx="2002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is </a:t>
            </a:r>
            <a:r>
              <a:rPr b="1" lang="en" sz="2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Rt</a:t>
            </a:r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676200" y="655213"/>
            <a:ext cx="779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</a:t>
            </a: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Effective Reproduction number</a:t>
            </a: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quantifies, </a:t>
            </a:r>
            <a:r>
              <a:rPr i="1"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 average</a:t>
            </a:r>
            <a:r>
              <a:rPr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the number of secondary cases that can originate from a primary infection at time </a:t>
            </a:r>
            <a:r>
              <a:rPr i="1" lang="en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</a:t>
            </a:r>
            <a:endParaRPr i="1" sz="1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13" y="1568450"/>
            <a:ext cx="3023918" cy="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138" y="1454600"/>
            <a:ext cx="3923574" cy="9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437" y="2316450"/>
            <a:ext cx="4569275" cy="9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6646" y="2964445"/>
            <a:ext cx="5074217" cy="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1782" y="4401269"/>
            <a:ext cx="4063978" cy="6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180875" y="4401275"/>
            <a:ext cx="276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is </a:t>
            </a: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b="1" lang="en" sz="2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Rt</a:t>
            </a:r>
            <a:endParaRPr/>
          </a:p>
        </p:txBody>
      </p:sp>
      <p:sp>
        <p:nvSpPr>
          <p:cNvPr id="40" name="Google Shape;40;p6"/>
          <p:cNvSpPr txBox="1"/>
          <p:nvPr/>
        </p:nvSpPr>
        <p:spPr>
          <a:xfrm>
            <a:off x="140425" y="3240113"/>
            <a:ext cx="3573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Light"/>
              <a:buChar char="●"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Overview on epidemics 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 Light"/>
              <a:buChar char="●"/>
            </a:pP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Checks how much policies are effective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2428700" y="0"/>
            <a:ext cx="467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Compartmental models</a:t>
            </a:r>
            <a:endParaRPr b="1" sz="1600">
              <a:solidFill>
                <a:srgbClr val="FF0000"/>
              </a:solidFill>
            </a:endParaRPr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4">
            <a:alphaModFix/>
          </a:blip>
          <a:srcRect b="5069" l="0" r="0" t="0"/>
          <a:stretch/>
        </p:blipFill>
        <p:spPr>
          <a:xfrm>
            <a:off x="966268" y="2297775"/>
            <a:ext cx="7131581" cy="22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/>
        </p:nvSpPr>
        <p:spPr>
          <a:xfrm>
            <a:off x="413025" y="412225"/>
            <a:ext cx="78147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Consider a network. Each node (i.e. individual) can be described according to its epidemiological state, thus being contained into a compartment: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i="1"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Susceptible </a:t>
            </a: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individuals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i="1"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Infected </a:t>
            </a: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(and infectious) individuals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i="1"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Recovered </a:t>
            </a: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individuals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r>
              <a:rPr i="1"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Exposed </a:t>
            </a: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individuals (takes into account latent period)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Light"/>
              <a:buChar char="-"/>
            </a:pPr>
            <a:r>
              <a:rPr lang="en" sz="1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many other more can be introduced...</a:t>
            </a: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259775" y="4506875"/>
            <a:ext cx="862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γ</a:t>
            </a: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δ</a:t>
            </a: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...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are the </a:t>
            </a:r>
            <a:r>
              <a:rPr b="1" lang="en" sz="21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rates </a:t>
            </a:r>
            <a:r>
              <a:rPr lang="en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that describe transitions between compartments</a:t>
            </a: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/>
        </p:nvSpPr>
        <p:spPr>
          <a:xfrm>
            <a:off x="79750" y="225925"/>
            <a:ext cx="643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SIR </a:t>
            </a: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compartmental model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810550" y="927638"/>
            <a:ext cx="85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Differential equations describing compartments rate transitions.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3565850" y="1210388"/>
            <a:ext cx="3877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where: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s(t) = S(t)/N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(t) = I(t)/N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r(t) = R(t)/N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s(t) + i(t) + r(t) = 1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4">
            <a:alphaModFix/>
          </a:blip>
          <a:srcRect b="5069" l="0" r="0" t="0"/>
          <a:stretch/>
        </p:blipFill>
        <p:spPr>
          <a:xfrm>
            <a:off x="5942475" y="21601"/>
            <a:ext cx="3086800" cy="9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525" y="1301903"/>
            <a:ext cx="2663450" cy="17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/>
        </p:nvSpPr>
        <p:spPr>
          <a:xfrm>
            <a:off x="6126674" y="1410225"/>
            <a:ext cx="2473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is the total population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(constant, assuming no deaths nor births)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&lt;k&gt;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is the average number of contacts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0" name="Google Shape;60;p8"/>
          <p:cNvSpPr txBox="1"/>
          <p:nvPr/>
        </p:nvSpPr>
        <p:spPr>
          <a:xfrm>
            <a:off x="440275" y="3011025"/>
            <a:ext cx="85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 small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t~0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it is reasonable to assume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~1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and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~0.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Hence: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2475" y="3063488"/>
            <a:ext cx="246697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/>
        </p:nvSpPr>
        <p:spPr>
          <a:xfrm>
            <a:off x="3206975" y="3480388"/>
            <a:ext cx="473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Where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R0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 the “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basic reproduction rate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” and is peculiar of the disease.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525" y="3358775"/>
            <a:ext cx="2473801" cy="17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/>
          <p:nvPr/>
        </p:nvSpPr>
        <p:spPr>
          <a:xfrm>
            <a:off x="3300350" y="4178500"/>
            <a:ext cx="2007300" cy="77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_0 = \frac{\beta &lt;k&gt;}{\mu}" id="65" name="Google Shape;65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6275" y="4202504"/>
            <a:ext cx="1875463" cy="7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8"/>
          <p:cNvCxnSpPr/>
          <p:nvPr/>
        </p:nvCxnSpPr>
        <p:spPr>
          <a:xfrm flipH="1" rot="10800000">
            <a:off x="5307650" y="4226650"/>
            <a:ext cx="1042200" cy="3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8"/>
          <p:cNvCxnSpPr>
            <a:stCxn id="64" idx="3"/>
            <a:endCxn id="68" idx="1"/>
          </p:cNvCxnSpPr>
          <p:nvPr/>
        </p:nvCxnSpPr>
        <p:spPr>
          <a:xfrm>
            <a:off x="5307650" y="4564450"/>
            <a:ext cx="1042200" cy="2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" name="Google Shape;69;p8"/>
          <p:cNvSpPr/>
          <p:nvPr/>
        </p:nvSpPr>
        <p:spPr>
          <a:xfrm>
            <a:off x="6344200" y="4014538"/>
            <a:ext cx="1042200" cy="458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349850" y="4564450"/>
            <a:ext cx="1042200" cy="458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_0 \geq 1" id="70" name="Google Shape;70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9912" y="4095938"/>
            <a:ext cx="970766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0 &lt; 1" id="71" name="Google Shape;71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9902" y="4645250"/>
            <a:ext cx="970775" cy="29651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/>
          <p:nvPr/>
        </p:nvSpPr>
        <p:spPr>
          <a:xfrm>
            <a:off x="7585075" y="4014550"/>
            <a:ext cx="14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Spreading</a:t>
            </a:r>
            <a:endParaRPr b="1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7585075" y="4593400"/>
            <a:ext cx="17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Spreading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2700450" y="121125"/>
            <a:ext cx="354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Estimating </a:t>
            </a: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Rt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1900350" y="1430725"/>
            <a:ext cx="514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If </a:t>
            </a:r>
            <a:r>
              <a:rPr b="1"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τ&lt;&lt;1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one can assume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S(t)/N(t)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to be </a:t>
            </a:r>
            <a:r>
              <a:rPr i="1"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constant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" name="Google Shape;81;p9"/>
          <p:cNvSpPr txBox="1"/>
          <p:nvPr/>
        </p:nvSpPr>
        <p:spPr>
          <a:xfrm>
            <a:off x="752700" y="2558738"/>
            <a:ext cx="38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Where we have introduced </a:t>
            </a:r>
            <a:r>
              <a:rPr b="1" lang="en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Rt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</a:t>
            </a:r>
            <a:endParaRPr sz="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3815338" y="2217925"/>
            <a:ext cx="4308300" cy="114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_t = \frac{S(t)}{N(t)} R_0 = \frac{S(t)}{N(t)} \frac{\beta}{\mu} " id="83" name="Google Shape;8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350" y="2250063"/>
            <a:ext cx="4064474" cy="107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 txBox="1"/>
          <p:nvPr/>
        </p:nvSpPr>
        <p:spPr>
          <a:xfrm>
            <a:off x="708000" y="3702025"/>
            <a:ext cx="772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number of infections on given day (</a:t>
            </a:r>
            <a:r>
              <a:rPr i="1"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t+τ)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does depend both on the disease (through μ,β), how many are actually infected (infectious) on a given day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</a:t>
            </a:r>
            <a:r>
              <a:rPr i="1"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 and the </a:t>
            </a:r>
            <a:r>
              <a:rPr b="1" lang="en" sz="180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Effective reproduction ratio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Rt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1071000" y="630325"/>
            <a:ext cx="7002000" cy="8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(t+\tau) = I(t) exp\left[ \mu  \int_t^{t+\tau} \left( R_0 \frac{S(t')}{N(t')} - 1 \right ) dt' \right ] \approx I(t) exp [\tau \mu (R_t -1)]" id="86" name="Google Shape;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175" y="789175"/>
            <a:ext cx="6861650" cy="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/>
        </p:nvSpPr>
        <p:spPr>
          <a:xfrm>
            <a:off x="2800350" y="179025"/>
            <a:ext cx="354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dataset (</a:t>
            </a:r>
            <a:r>
              <a:rPr b="1" lang="en"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LY</a:t>
            </a: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2" name="Google Shape;9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0" y="1046975"/>
            <a:ext cx="3791724" cy="379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7674" y="1046975"/>
            <a:ext cx="3791724" cy="37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/>
          <p:nvPr/>
        </p:nvSpPr>
        <p:spPr>
          <a:xfrm>
            <a:off x="3951900" y="2036175"/>
            <a:ext cx="1240200" cy="151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Rolling average filter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(7 days)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/>
        </p:nvSpPr>
        <p:spPr>
          <a:xfrm>
            <a:off x="4292075" y="186363"/>
            <a:ext cx="4678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observable: </a:t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daily number of positive tests</a:t>
            </a:r>
            <a:endParaRPr>
              <a:solidFill>
                <a:srgbClr val="FF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0" name="Google Shape;10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31" y="234197"/>
            <a:ext cx="4118632" cy="12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1596972" y="620658"/>
            <a:ext cx="171900" cy="132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7512" y="1832535"/>
            <a:ext cx="2062730" cy="2051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/>
          <p:nvPr/>
        </p:nvSpPr>
        <p:spPr>
          <a:xfrm>
            <a:off x="2390986" y="2801075"/>
            <a:ext cx="750300" cy="801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5210263" y="2660975"/>
            <a:ext cx="1021500" cy="89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1"/>
          <p:cNvSpPr txBox="1"/>
          <p:nvPr/>
        </p:nvSpPr>
        <p:spPr>
          <a:xfrm>
            <a:off x="3111438" y="4032313"/>
            <a:ext cx="20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Delay distribution</a:t>
            </a:r>
            <a:endParaRPr b="1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(empirical)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328100" y="4796100"/>
            <a:ext cx="8472300" cy="2703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"/>
          <p:cNvSpPr txBox="1"/>
          <p:nvPr/>
        </p:nvSpPr>
        <p:spPr>
          <a:xfrm>
            <a:off x="173425" y="4731150"/>
            <a:ext cx="84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Number of days elapsed from infection -&gt; </a:t>
            </a:r>
            <a:r>
              <a:rPr b="1" lang="en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Symptoms onset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-&gt; </a:t>
            </a:r>
            <a:r>
              <a:rPr b="1" lang="en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+ result (observable)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8" name="Google Shape;10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1801" y="1753350"/>
            <a:ext cx="2738775" cy="27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28" y="1758613"/>
            <a:ext cx="2211323" cy="21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/>
          <p:nvPr/>
        </p:nvSpPr>
        <p:spPr>
          <a:xfrm>
            <a:off x="-12" y="4036788"/>
            <a:ext cx="29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Symptoms onset distribution </a:t>
            </a:r>
            <a:endParaRPr b="1">
              <a:solidFill>
                <a:srgbClr val="C27B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(literature)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1"/>
          <p:cNvSpPr txBox="1"/>
          <p:nvPr/>
        </p:nvSpPr>
        <p:spPr>
          <a:xfrm>
            <a:off x="1105025" y="1793138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Gamma</a:t>
            </a:r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(shape = 5.81 , rate = 0.98)</a:t>
            </a:r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484325" y="620650"/>
            <a:ext cx="930000" cy="933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1365800" y="620800"/>
            <a:ext cx="239700" cy="93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800" y="606550"/>
            <a:ext cx="3962500" cy="19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/>
        </p:nvSpPr>
        <p:spPr>
          <a:xfrm>
            <a:off x="258913" y="298550"/>
            <a:ext cx="2985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Generation times distribution: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time that elapses between the primary and secondary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infection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258913" y="1614925"/>
            <a:ext cx="2985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Serial interval</a:t>
            </a:r>
            <a:r>
              <a:rPr b="1" lang="en" sz="1800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 distribution: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time that elapses between the primary and secondary </a:t>
            </a:r>
            <a:r>
              <a:rPr b="1" i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symptoms onset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times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4329400" y="2459575"/>
            <a:ext cx="3663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Serial interval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is used as a </a:t>
            </a:r>
            <a:r>
              <a:rPr b="1" i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proxy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 the </a:t>
            </a:r>
            <a:r>
              <a:rPr i="1"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generation time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Indeed expectation value is the same one, at a cost of larger variance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2" name="Google Shape;12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13" y="2914025"/>
            <a:ext cx="2868076" cy="214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2"/>
          <p:cNvSpPr txBox="1"/>
          <p:nvPr/>
        </p:nvSpPr>
        <p:spPr>
          <a:xfrm>
            <a:off x="1551450" y="3247275"/>
            <a:ext cx="13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Gamma</a:t>
            </a:r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(mu = 4.7, sigma =2.9)</a:t>
            </a:r>
            <a:endParaRPr sz="7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4661050" y="833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Serial interval</a:t>
            </a:r>
            <a:r>
              <a:rPr lang="en" sz="2000">
                <a:solidFill>
                  <a:srgbClr val="FF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4595338" y="3631600"/>
            <a:ext cx="313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reflects the fact that infectivity varies in time...</a:t>
            </a:r>
            <a:endParaRPr sz="17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2373275" y="40950"/>
            <a:ext cx="450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Rt drives infections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336600" y="578225"/>
            <a:ext cx="836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Using the just mentioned distributions, we see as the number of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new infections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and the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expected number of positive tests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varies in time given a single infected individual at time t=0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2" name="Google Shape;13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450" y="1147674"/>
            <a:ext cx="3322752" cy="332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175" y="1147675"/>
            <a:ext cx="3322752" cy="332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/>
          <p:nvPr/>
        </p:nvSpPr>
        <p:spPr>
          <a:xfrm>
            <a:off x="4798175" y="4485725"/>
            <a:ext cx="33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Briefly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the larger Rt, the faster the epidemics will spread.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5" name="Google Shape;135;p13"/>
          <p:cNvSpPr/>
          <p:nvPr/>
        </p:nvSpPr>
        <p:spPr>
          <a:xfrm>
            <a:off x="1663275" y="4501025"/>
            <a:ext cx="1769100" cy="58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y_t = \sum_{i=1}^{M}y_{t-i} R_t(t-i) g_i " id="136" name="Google Shape;13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3050" y="4547576"/>
            <a:ext cx="1549551" cy="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